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302" r:id="rId3"/>
    <p:sldId id="326" r:id="rId4"/>
    <p:sldId id="288" r:id="rId5"/>
    <p:sldId id="328" r:id="rId6"/>
    <p:sldId id="325" r:id="rId7"/>
    <p:sldId id="318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1838B"/>
    <a:srgbClr val="FEC7A8"/>
    <a:srgbClr val="FF7C80"/>
    <a:srgbClr val="EB6B77"/>
    <a:srgbClr val="F75A03"/>
    <a:srgbClr val="4E52E4"/>
    <a:srgbClr val="B5457D"/>
    <a:srgbClr val="F3E7EA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532" autoAdjust="0"/>
  </p:normalViewPr>
  <p:slideViewPr>
    <p:cSldViewPr>
      <p:cViewPr>
        <p:scale>
          <a:sx n="85" d="100"/>
          <a:sy n="85" d="100"/>
        </p:scale>
        <p:origin x="-153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4" y="5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GRFOPDC\public\&#1055;&#1077;&#1088;&#1077;&#1089;&#1099;&#1083;&#1082;&#1072;\&#1054;&#1058;&#1063;&#1045;&#1058;&#1067;\2018%20&#1075;&#1086;&#1076;\9%20&#1084;&#1077;&#1089;&#1103;&#1094;&#1077;&#1074;\&#1055;&#1088;&#1077;&#1079;&#1077;&#1085;&#1090;&#1072;&#1094;&#1080;&#1103;\&#1050;%20&#1087;&#1088;&#1077;&#1079;&#1077;&#1085;&#1090;&#1072;&#1094;&#1080;&#1080;%20&#1089;&#1083;&#1072;&#1081;&#1076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4;&#1054;&#1061;&#1054;&#1044;&#1067;\&#1048;&#1085;&#1092;&#1086;%20&#1085;&#1072;%20&#1089;&#1072;&#1081;&#1090;\2019\&#1090;&#1072;&#1073;&#1083;&#1080;&#1094;&#109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katerina.abramovich\Desktop\&#1055;&#1088;&#1077;&#1079;&#1077;&#1085;&#1090;&#1072;&#1094;&#1080;&#1103;%209%20&#1084;&#1077;&#1089;%202019%20&#1076;&#1083;&#1103;%20&#1085;&#1072;&#1095;.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44;&#1054;&#1061;&#1054;&#1044;&#1067;\&#1048;&#1085;&#1092;&#1086;%20&#1085;&#1072;%20&#1089;&#1072;&#1081;&#1090;\2019\&#1090;&#1072;&#1073;&#1083;&#1080;&#109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'слайд 2'!$B$1</c:f>
              <c:strCache>
                <c:ptCount val="1"/>
                <c:pt idx="0">
                  <c:v>Исполнено за 9 мес. 2018 г.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dLbl>
              <c:idx val="0"/>
              <c:layout>
                <c:manualLayout>
                  <c:x val="-6.3556501730038005E-3"/>
                  <c:y val="-4.442998429207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445627162547505E-3"/>
                  <c:y val="-3.3322488219057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47803797576045E-2"/>
                  <c:y val="-4.442910968608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2'!$A$2:$A$4</c:f>
              <c:strCache>
                <c:ptCount val="3"/>
                <c:pt idx="0">
                  <c:v>доходы </c:v>
                </c:pt>
                <c:pt idx="1">
                  <c:v>расходы 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'слайд 2'!$B$2:$B$4</c:f>
              <c:numCache>
                <c:formatCode>#,##0.0_ ;\-#,##0.0\ </c:formatCode>
                <c:ptCount val="3"/>
                <c:pt idx="0">
                  <c:v>37622.1</c:v>
                </c:pt>
                <c:pt idx="1">
                  <c:v>34555.800000000003</c:v>
                </c:pt>
                <c:pt idx="2">
                  <c:v>3066.2999999999956</c:v>
                </c:pt>
              </c:numCache>
            </c:numRef>
          </c:val>
        </c:ser>
        <c:ser>
          <c:idx val="1"/>
          <c:order val="1"/>
          <c:tx>
            <c:strRef>
              <c:f>'слайд 2'!$C$1</c:f>
              <c:strCache>
                <c:ptCount val="1"/>
                <c:pt idx="0">
                  <c:v>Исполнено за 9 мес. 2019 г. 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3.8133901038022805E-2"/>
                  <c:y val="-5.2760606346840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667376297528506E-2"/>
                  <c:y val="-3.6099580888809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845076272806641E-2"/>
                  <c:y val="-3.8876236255566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2'!$A$2:$A$4</c:f>
              <c:strCache>
                <c:ptCount val="3"/>
                <c:pt idx="0">
                  <c:v>доходы </c:v>
                </c:pt>
                <c:pt idx="1">
                  <c:v>расходы </c:v>
                </c:pt>
                <c:pt idx="2">
                  <c:v>дефицит(-), профицит (+)</c:v>
                </c:pt>
              </c:strCache>
            </c:strRef>
          </c:cat>
          <c:val>
            <c:numRef>
              <c:f>'слайд 2'!$C$2:$C$4</c:f>
              <c:numCache>
                <c:formatCode>#,##0.0_ ;\-#,##0.0\ </c:formatCode>
                <c:ptCount val="3"/>
                <c:pt idx="0">
                  <c:v>47632.1</c:v>
                </c:pt>
                <c:pt idx="1">
                  <c:v>40008.199999999997</c:v>
                </c:pt>
                <c:pt idx="2">
                  <c:v>7623.9000000000015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9850240"/>
        <c:axId val="89851776"/>
        <c:axId val="0"/>
      </c:bar3DChart>
      <c:catAx>
        <c:axId val="89850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89851776"/>
        <c:crosses val="autoZero"/>
        <c:auto val="1"/>
        <c:lblAlgn val="ctr"/>
        <c:lblOffset val="100"/>
        <c:noMultiLvlLbl val="0"/>
      </c:catAx>
      <c:valAx>
        <c:axId val="89851776"/>
        <c:scaling>
          <c:orientation val="minMax"/>
        </c:scaling>
        <c:delete val="0"/>
        <c:axPos val="l"/>
        <c:numFmt formatCode="#,##0.0_ ;\-#,##0.0\ 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8502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007620960831E-2"/>
          <c:y val="7.5410688250002397E-2"/>
          <c:w val="0.6313893306548366"/>
          <c:h val="0.504870172175656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spPr>
              <a:solidFill>
                <a:srgbClr val="FEC7A8"/>
              </a:solidFill>
            </c:spPr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2843082742429859"/>
                  <c:y val="7.5883715252489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2102039463981789E-2"/>
                  <c:y val="-0.251854217844107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7370240387106548E-2"/>
                  <c:y val="-0.1199177457648738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264444251794633"/>
                  <c:y val="1.7924963069946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0931375479797683E-2"/>
                  <c:y val="4.67823534010624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0322311439014435E-2"/>
                  <c:y val="6.42305175968102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Лист1!$A$6:$A$13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 на добавленную стоимость</c:v>
                </c:pt>
                <c:pt idx="3">
                  <c:v>Налог при упрощенной системе налогообложения</c:v>
                </c:pt>
                <c:pt idx="4">
                  <c:v>Единый налог для производителей </c:v>
                </c:pt>
                <c:pt idx="5">
                  <c:v>сельскохозяйственной продукции</c:v>
                </c:pt>
                <c:pt idx="6">
                  <c:v>Прочие налоговые доходы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Лист1!$B$6:$B$13</c:f>
              <c:numCache>
                <c:formatCode>#,##0.00</c:formatCode>
                <c:ptCount val="8"/>
                <c:pt idx="0">
                  <c:v>15447.5</c:v>
                </c:pt>
                <c:pt idx="1">
                  <c:v>9476.9</c:v>
                </c:pt>
                <c:pt idx="2">
                  <c:v>3779.4</c:v>
                </c:pt>
                <c:pt idx="3">
                  <c:v>3394.5</c:v>
                </c:pt>
                <c:pt idx="4">
                  <c:v>3235.9</c:v>
                </c:pt>
                <c:pt idx="6">
                  <c:v>4000.9</c:v>
                </c:pt>
                <c:pt idx="7">
                  <c:v>2830.1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7890663924396241E-3"/>
          <c:y val="0.72970767308433493"/>
          <c:w val="0.92732274065821541"/>
          <c:h val="0.2585458611594596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564480"/>
        <c:axId val="90566016"/>
      </c:barChart>
      <c:catAx>
        <c:axId val="9056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90566016"/>
        <c:crosses val="autoZero"/>
        <c:auto val="1"/>
        <c:lblAlgn val="ctr"/>
        <c:lblOffset val="100"/>
        <c:noMultiLvlLbl val="0"/>
      </c:catAx>
      <c:valAx>
        <c:axId val="90566016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90564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5"/>
      <c:rotY val="20"/>
      <c:depthPercent val="1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21801767016777E-2"/>
          <c:y val="6.3572460018388496E-2"/>
          <c:w val="0.6249025609176394"/>
          <c:h val="0.5538383862980217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143715816639681"/>
          <c:y val="0.65789284447846741"/>
          <c:w val="0.72886858199726445"/>
          <c:h val="0.3260481633563046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20"/>
      <c:depthPercent val="1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82708021548818E-2"/>
          <c:y val="1.1694002449659228E-2"/>
          <c:w val="0.70617071959324784"/>
          <c:h val="0.625833692462394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EB6B77"/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21464036675663489"/>
                  <c:y val="-5.99139533193156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31590008517572"/>
                  <c:y val="-0.19670208111307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477970857268582"/>
                  <c:y val="6.03595485275298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2494031164293291E-2"/>
                  <c:y val="7.29428554577612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5963640205554502E-3"/>
                  <c:y val="6.04228131030708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0112939520881059E-2"/>
                  <c:y val="3.59080472540088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5640447964798081E-3"/>
                  <c:y val="-4.17702827539710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2865228089410831E-2"/>
                  <c:y val="-1.70061013007687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7.3259561573768492E-2"/>
                  <c:y val="2.04855873812308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 (16 676,5 тыс. руб.)</c:v>
                </c:pt>
                <c:pt idx="1">
                  <c:v>Общегосударственная деятельность (12 538,3 тыс.руб.)</c:v>
                </c:pt>
                <c:pt idx="2">
                  <c:v>Жилищно-коммунальные услуги и жилищное строительство  (5 744,3 тыс.руб.)</c:v>
                </c:pt>
                <c:pt idx="3">
                  <c:v>Социальная политика (2 172,6 тыс.руб.)</c:v>
                </c:pt>
                <c:pt idx="4">
                  <c:v>Физическая культура, спорт, культура и средства массовой информации (1 628,9 тыс. руб.)</c:v>
                </c:pt>
                <c:pt idx="5">
                  <c:v>Национальная экономика (1 128,4 тыс.руб.)</c:v>
                </c:pt>
                <c:pt idx="6">
                  <c:v>Охрана окружающей среды (112,5 тыс. руб.)</c:v>
                </c:pt>
                <c:pt idx="7">
                  <c:v>Национальная оборона (5,0 тыс. руб.)</c:v>
                </c:pt>
                <c:pt idx="8">
                  <c:v>Судебная власть, правоохранительная деятельность и обеспечение безопасности (1,7 тыс. руб.)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16676.5</c:v>
                </c:pt>
                <c:pt idx="1">
                  <c:v>12538.3</c:v>
                </c:pt>
                <c:pt idx="2">
                  <c:v>5744.3</c:v>
                </c:pt>
                <c:pt idx="3">
                  <c:v>2172.6</c:v>
                </c:pt>
                <c:pt idx="4">
                  <c:v>1628.9</c:v>
                </c:pt>
                <c:pt idx="5">
                  <c:v>1128.4000000000001</c:v>
                </c:pt>
                <c:pt idx="6">
                  <c:v>112.5</c:v>
                </c:pt>
                <c:pt idx="7">
                  <c:v>5</c:v>
                </c:pt>
                <c:pt idx="8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'слайд 10'!$B$2</c:f>
              <c:strCache>
                <c:ptCount val="1"/>
                <c:pt idx="0">
                  <c:v>Кредиторская задолженность на 01.01.2019 г. - 89,8 тыс.рублей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'слайд 10'!$A$3:$A$8</c:f>
              <c:strCache>
                <c:ptCount val="6"/>
                <c:pt idx="0">
                  <c:v>МУКП "Жилкомхоз"</c:v>
                </c:pt>
                <c:pt idx="1">
                  <c:v>КУДП "УКС Могилевского района"</c:v>
                </c:pt>
                <c:pt idx="2">
                  <c:v>Отдел по образованию райисполкома</c:v>
                </c:pt>
                <c:pt idx="3">
                  <c:v>Могилевский райисполком</c:v>
                </c:pt>
                <c:pt idx="4">
                  <c:v>Сельисполкомы</c:v>
                </c:pt>
                <c:pt idx="5">
                  <c:v>Прочие организации района</c:v>
                </c:pt>
              </c:strCache>
            </c:strRef>
          </c:cat>
          <c:val>
            <c:numRef>
              <c:f>'слайд 10'!$B$3:$B$8</c:f>
              <c:numCache>
                <c:formatCode>#,##0.0</c:formatCode>
                <c:ptCount val="6"/>
                <c:pt idx="0">
                  <c:v>42.9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8.9</c:v>
                </c:pt>
              </c:numCache>
            </c:numRef>
          </c:val>
        </c:ser>
        <c:ser>
          <c:idx val="1"/>
          <c:order val="1"/>
          <c:tx>
            <c:strRef>
              <c:f>'слайд 10'!$C$2</c:f>
              <c:strCache>
                <c:ptCount val="1"/>
                <c:pt idx="0">
                  <c:v>Кредиторская задолженность на 01.10.2019 г. - 289,7 тыс.рублей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'слайд 10'!$A$3:$A$8</c:f>
              <c:strCache>
                <c:ptCount val="6"/>
                <c:pt idx="0">
                  <c:v>МУКП "Жилкомхоз"</c:v>
                </c:pt>
                <c:pt idx="1">
                  <c:v>КУДП "УКС Могилевского района"</c:v>
                </c:pt>
                <c:pt idx="2">
                  <c:v>Отдел по образованию райисполкома</c:v>
                </c:pt>
                <c:pt idx="3">
                  <c:v>Могилевский райисполком</c:v>
                </c:pt>
                <c:pt idx="4">
                  <c:v>Сельисполкомы</c:v>
                </c:pt>
                <c:pt idx="5">
                  <c:v>Прочие организации района</c:v>
                </c:pt>
              </c:strCache>
            </c:strRef>
          </c:cat>
          <c:val>
            <c:numRef>
              <c:f>'слайд 10'!$C$3:$C$8</c:f>
              <c:numCache>
                <c:formatCode>#,##0.0</c:formatCode>
                <c:ptCount val="6"/>
                <c:pt idx="0">
                  <c:v>67.099999999999994</c:v>
                </c:pt>
                <c:pt idx="1">
                  <c:v>99.5</c:v>
                </c:pt>
                <c:pt idx="2">
                  <c:v>58.1</c:v>
                </c:pt>
                <c:pt idx="3">
                  <c:v>40</c:v>
                </c:pt>
                <c:pt idx="4">
                  <c:v>18.3</c:v>
                </c:pt>
                <c:pt idx="5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465408"/>
        <c:axId val="90466944"/>
        <c:axId val="0"/>
      </c:bar3DChart>
      <c:catAx>
        <c:axId val="90465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466944"/>
        <c:crosses val="autoZero"/>
        <c:auto val="1"/>
        <c:lblAlgn val="ctr"/>
        <c:lblOffset val="100"/>
        <c:noMultiLvlLbl val="0"/>
      </c:catAx>
      <c:valAx>
        <c:axId val="904669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0465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rgbClr val="F1838B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'презент (внебюджетка)'!$A$7:$A$11</c:f>
              <c:strCache>
                <c:ptCount val="5"/>
                <c:pt idx="0">
                  <c:v>Отдел идеологической работы, культуры и по делам молодежи райисполкома</c:v>
                </c:pt>
                <c:pt idx="1">
                  <c:v>Отдел по образованию райисполкома</c:v>
                </c:pt>
                <c:pt idx="2">
                  <c:v>Сектор спорта и туризма райисполкома</c:v>
                </c:pt>
                <c:pt idx="3">
                  <c:v>ВСУ "Могилевская райветстанция"</c:v>
                </c:pt>
                <c:pt idx="4">
                  <c:v>Учреждение "Могилевский районный центр социального обслуживания населения"</c:v>
                </c:pt>
              </c:strCache>
            </c:strRef>
          </c:cat>
          <c:val>
            <c:numRef>
              <c:f>'презент (внебюджетка)'!$B$7:$B$11</c:f>
              <c:numCache>
                <c:formatCode>General</c:formatCode>
                <c:ptCount val="5"/>
                <c:pt idx="0">
                  <c:v>37.700000000000003</c:v>
                </c:pt>
                <c:pt idx="1">
                  <c:v>70.5</c:v>
                </c:pt>
                <c:pt idx="2">
                  <c:v>39.6</c:v>
                </c:pt>
                <c:pt idx="3">
                  <c:v>29.6</c:v>
                </c:pt>
                <c:pt idx="4">
                  <c:v>49.3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8909489053221816E-2"/>
          <c:y val="0.80530876804224583"/>
          <c:w val="0.75098089018546466"/>
          <c:h val="0.194691231957754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0.06278</cdr:x>
      <cdr:y>0.59259</cdr:y>
    </cdr:from>
    <cdr:to>
      <cdr:x>0.39464</cdr:x>
      <cdr:y>0.67901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3456384"/>
          <a:ext cx="26642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0.01794</cdr:x>
      <cdr:y>0.60494</cdr:y>
    </cdr:from>
    <cdr:to>
      <cdr:x>0.42155</cdr:x>
      <cdr:y>0.76171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6" y="3528392"/>
          <a:ext cx="324036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rPr>
            <a:t>Всего доходы: 47 632,1 тыс. рублей. </a:t>
          </a:r>
          <a:endParaRPr lang="ru-RU" sz="1600" b="1" dirty="0">
            <a:solidFill>
              <a:srgbClr val="3366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0.02956</cdr:x>
      <cdr:y>0.70702</cdr:y>
    </cdr:from>
    <cdr:to>
      <cdr:x>0.72023</cdr:x>
      <cdr:y>0.80625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508" y="4104456"/>
          <a:ext cx="56886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rPr>
            <a:t>Всего получено доходов от приносящей доходы деятельности:  226,7 тыс. руб.</a:t>
          </a:r>
          <a:endParaRPr lang="ru-RU" sz="1600" b="1" dirty="0">
            <a:solidFill>
              <a:srgbClr val="3366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165B43-B05C-4F8C-9A7D-C13B1E05619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27.11.2019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2AA13D-3467-47E9-BC08-6C55CFC47550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1400" y="548680"/>
            <a:ext cx="8204448" cy="216024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3366FF"/>
                </a:solidFill>
                <a:latin typeface="Times New Roman" pitchFamily="18" charset="0"/>
              </a:rPr>
              <a:t>Об  итогах исполнения бюджета Могилевского района за девять месяцев 2019 года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616" y="4221087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Финансовый отдел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Могилёвского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райисполкома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22108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212" y="764704"/>
            <a:ext cx="8205788" cy="215429"/>
          </a:xfrm>
        </p:spPr>
        <p:txBody>
          <a:bodyPr>
            <a:noAutofit/>
          </a:bodyPr>
          <a:lstStyle/>
          <a:p>
            <a:pPr marL="182880" indent="0" algn="ctr" eaLnBrk="1" hangingPunct="1">
              <a:buNone/>
              <a:defRPr/>
            </a:pP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Исполнение бюджета Могилевского района </a:t>
            </a:r>
            <a:b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за  девять месяцев 2019 года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124554"/>
              </p:ext>
            </p:extLst>
          </p:nvPr>
        </p:nvGraphicFramePr>
        <p:xfrm>
          <a:off x="899592" y="1196752"/>
          <a:ext cx="7992888" cy="45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9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98753"/>
              </p:ext>
            </p:extLst>
          </p:nvPr>
        </p:nvGraphicFramePr>
        <p:xfrm>
          <a:off x="1115616" y="692696"/>
          <a:ext cx="80283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1072" y="0"/>
            <a:ext cx="8352928" cy="69269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Структура собственных доходов</a:t>
            </a:r>
            <a:b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</a:b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</a:rPr>
              <a:t> консолидированного бюджета Могилевского района за девять месяцев 2019 г. </a:t>
            </a:r>
          </a:p>
        </p:txBody>
      </p:sp>
    </p:spTree>
    <p:extLst>
      <p:ext uri="{BB962C8B-B14F-4D97-AF65-F5344CB8AC3E}">
        <p14:creationId xmlns:p14="http://schemas.microsoft.com/office/powerpoint/2010/main" val="29897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8676456" cy="792088"/>
          </a:xfrm>
        </p:spPr>
        <p:txBody>
          <a:bodyPr anchor="ctr">
            <a:norm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i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Могилевского </a:t>
            </a:r>
            <a:r>
              <a:rPr lang="ru-RU" sz="1800" b="1" i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района за девять месяцев 2019 г.     </a:t>
            </a: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i="1" dirty="0">
              <a:solidFill>
                <a:srgbClr val="3366FF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45516646"/>
              </p:ext>
            </p:extLst>
          </p:nvPr>
        </p:nvGraphicFramePr>
        <p:xfrm>
          <a:off x="1115616" y="1124744"/>
          <a:ext cx="7489825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35139020"/>
              </p:ext>
            </p:extLst>
          </p:nvPr>
        </p:nvGraphicFramePr>
        <p:xfrm>
          <a:off x="359024" y="1052736"/>
          <a:ext cx="8784976" cy="546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59577784"/>
              </p:ext>
            </p:extLst>
          </p:nvPr>
        </p:nvGraphicFramePr>
        <p:xfrm>
          <a:off x="1043608" y="620688"/>
          <a:ext cx="7344816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1403648" y="4248368"/>
            <a:ext cx="3375992" cy="43204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rgbClr val="3366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Всего расходы: 40 008,2 тыс. руб.</a:t>
            </a:r>
            <a:endParaRPr lang="ru-RU" sz="1600" b="1" dirty="0">
              <a:solidFill>
                <a:srgbClr val="3366FF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8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15616" y="44624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Кредиторская задолженность организаций района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3366FF"/>
                </a:solidFill>
                <a:latin typeface="Times New Roman" pitchFamily="18" charset="0"/>
              </a:rPr>
              <a:t>на 1 октября 2019 г</a:t>
            </a:r>
            <a:r>
              <a:rPr lang="ru-RU" sz="2400" b="1" i="1" dirty="0">
                <a:solidFill>
                  <a:srgbClr val="3366FF"/>
                </a:solidFill>
                <a:latin typeface="Times New Roman" pitchFamily="18" charset="0"/>
              </a:rPr>
              <a:t>. </a:t>
            </a:r>
            <a:r>
              <a:rPr lang="ru-RU" sz="1800" b="1" i="1" dirty="0">
                <a:solidFill>
                  <a:srgbClr val="3366FF"/>
                </a:solidFill>
                <a:latin typeface="Times New Roman" pitchFamily="18" charset="0"/>
              </a:rPr>
              <a:t>(тыс. руб</a:t>
            </a:r>
            <a:r>
              <a:rPr lang="ru-RU" sz="1800" b="1" i="1" dirty="0" smtClean="0">
                <a:solidFill>
                  <a:srgbClr val="3366FF"/>
                </a:solidFill>
                <a:latin typeface="Times New Roman" pitchFamily="18" charset="0"/>
              </a:rPr>
              <a:t>.)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648078"/>
              </p:ext>
            </p:extLst>
          </p:nvPr>
        </p:nvGraphicFramePr>
        <p:xfrm>
          <a:off x="1115616" y="908720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2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5471"/>
            <a:ext cx="8064896" cy="908720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b="1" i="1" dirty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b="1" i="1" dirty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осуществления приносящей доходы </a:t>
            </a: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800" b="1" i="1" dirty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 бюджетных организаций </a:t>
            </a:r>
            <a:r>
              <a:rPr lang="ru-RU" sz="1800" b="1" i="1" dirty="0" smtClean="0">
                <a:solidFill>
                  <a:srgbClr val="3366FF"/>
                </a:solidFill>
                <a:effectLst/>
                <a:latin typeface="Times New Roman" pitchFamily="18" charset="0"/>
                <a:cs typeface="Times New Roman" pitchFamily="18" charset="0"/>
              </a:rPr>
              <a:t> за девять месяцев 2019 года  (тыс. руб.).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412065"/>
              </p:ext>
            </p:extLst>
          </p:nvPr>
        </p:nvGraphicFramePr>
        <p:xfrm>
          <a:off x="800100" y="1052736"/>
          <a:ext cx="82363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7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5168</TotalTime>
  <Words>122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Солнцестояние</vt:lpstr>
      <vt:lpstr>1_Солнцестояние</vt:lpstr>
      <vt:lpstr>Об  итогах исполнения бюджета Могилевского района за девять месяцев 2019 года</vt:lpstr>
      <vt:lpstr>Исполнение бюджета Могилевского района  за  девять месяцев 2019 года</vt:lpstr>
      <vt:lpstr>Структура собственных доходов  консолидированного бюджета Могилевского района за девять месяцев 2019 г. </vt:lpstr>
      <vt:lpstr>Структура бюджета Могилевского района за девять месяцев 2019 г.      </vt:lpstr>
      <vt:lpstr>Презентация PowerPoint</vt:lpstr>
      <vt:lpstr>Анализ доходов  от осуществления приносящей доходы деятельности бюджетных организаций  за девять месяцев 2019 года  (тыс. руб.).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Абрамович Екатерина</cp:lastModifiedBy>
  <cp:revision>706</cp:revision>
  <cp:lastPrinted>2019-10-17T13:52:11Z</cp:lastPrinted>
  <dcterms:created xsi:type="dcterms:W3CDTF">2015-12-27T14:26:40Z</dcterms:created>
  <dcterms:modified xsi:type="dcterms:W3CDTF">2019-11-27T07:42:43Z</dcterms:modified>
</cp:coreProperties>
</file>